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Lato-regular.fntdata"/><Relationship Id="rId21" Type="http://schemas.openxmlformats.org/officeDocument/2006/relationships/font" Target="fonts/Raleway-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gif>
</file>

<file path=ppt/media/image2.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everyone, today we wanna introduce the business model for our salinity and climate map. Here is our group member </a:t>
            </a:r>
            <a:r>
              <a:rPr lang="en"/>
              <a:t>...</a:t>
            </a:r>
            <a:r>
              <a:rPr lang="en"/>
              <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875273a841_2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875273a841_2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interview with researchers, we make the assumptions that they may sometimes suffer from data analysis and data visualization, and they may need an integrated platform that can provide visualization of data conveniently. And we assume researchers that are interested in climate related topics will have a high frequency of usage of climate related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we want to know their perception of data visualization. Like how they think about using data visualization to get an insight of data. And for now what kind of tools they used to do the data analysis, and what tools they have used to do data visualization work.</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875273a841_0_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875273a841_0_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875273a841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875273a841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875273a841_2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875273a841_2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we’ll introduce the business case of our project.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We’ll introduce the existing problem, and the method we might apply to solve the problem. And most importantly how customers can benefit from our project.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875273a841_2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875273a841_2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at least the start of the 20th century, sea level rise is one of the most severe impacts of climate change. The rising water is threatening to flood small-island nations and coastal regions from many aspects. Even worse, the rising sea level could cause salt water intrusion. That would be a huge problem for those people who live in coastal area and rely on well as their main water resource. The salt would permeate in the well. If people drink this kind of water in their daily life. Consequently, the increasing salt intake could be dangerous to people’s health.</a:t>
            </a:r>
            <a:endParaRPr/>
          </a:p>
          <a:p>
            <a:pPr indent="0" lvl="0" marL="0" rtl="0" algn="l">
              <a:spcBef>
                <a:spcPts val="0"/>
              </a:spcBef>
              <a:spcAft>
                <a:spcPts val="0"/>
              </a:spcAft>
              <a:buNone/>
            </a:pPr>
            <a:r>
              <a:rPr lang="en"/>
              <a:t>On the other side, scientists have been working on mitigation of the impacts of climate change. But they lack the handy tools to help them process the data collected by various kind of device throughout the world and gain insight from them. There is gap between the real world and the scientific world. We, as engineer, want to build a tool to help bridging this gap.</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875273a841_2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875273a841_2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approach is interactive maps. The main benefit of interactive maps is that almost everyone can use it without barriers. For those poor people who needs safe water from wells, they can simply use our map as a navigation tool. For those climate change researchers, they can almost get rid of laborious data processing so that they could save time for true research.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875273a841_2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875273a841_2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our vision, our customer will benefit a lot from our salinity and climate map. Those people who suffer from high salt intake would be able to drink safer water. And they would stay healthy. On the other side, researchers are happy as well because our tool could do most of the data processing and data visualization for them.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875273a841_0_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875273a841_0_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I’ll give a brief overview of our business model canvas. We’ll mainly focus on value proposition, customer segment and revenue resources.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875273a841_0_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875273a841_0_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 brief overview of our business canvas model. For now, the main customer segments we can determine are ordinary people and researchers who may have interests on climate-related fields.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value propositions, we want to help people find safer water in an easy way. And for researchers, we can provide them with a better insight of data. In the next slide, I’ll give more detailed explanation of value propositions and customer segments.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key partners and key resources, as our project is to integrate an app with map visualization, GIS (Geographic Information System) framework is a very important part. Some GIS framework vendor, like Carto, ArcGIS, leaflet will be very important partners to our group. To construct a map with climate information, public data like weather and underground water information will be essential to our project. Also to store data, cloud service and database provider is vital to our group.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key activities will be mainly development of the mobile app, and after completion of app, we’ll focus on maintenance and improvement of the app.</a:t>
            </a:r>
            <a:endParaRPr/>
          </a:p>
          <a:p>
            <a:pPr indent="0" lvl="0" marL="0" rtl="0" algn="l">
              <a:spcBef>
                <a:spcPts val="0"/>
              </a:spcBef>
              <a:spcAft>
                <a:spcPts val="0"/>
              </a:spcAft>
              <a:buNone/>
            </a:pPr>
            <a:r>
              <a:rPr lang="en"/>
              <a:t>For customer relationships, both during development of app and during practical usage of the app, we’ll need to get feedback from users to improve our project.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the cost structure of our project. For now, at the minimal viable product stage, the cost of the project should be free. Most GIS framework, which is the key part in the project, can provide many basic and relatively complete features for free. Also if the database is small, some cloud service like Google can also provide cloud storage for free. In the future, if there’s needs to add advanced GIS features and long-term scalable cloud storage, we may have to pay for the service.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our project is trying to make contribution to climate change problems, funds from researchers will be a big profit. Also, governments and some non-governmental organizations may be interested in our project. They might be potential customers who will pay to get our service.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875273a841_0_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875273a841_0_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 main customer of our product will fall into ordinary people and researchers, including governments and NGOs.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people in communities, our product will be a good way to help them get aware of the salinity of their drinking water, which is vital to their health.</a:t>
            </a:r>
            <a:endParaRPr/>
          </a:p>
          <a:p>
            <a:pPr indent="0" lvl="0" marL="0" rtl="0" algn="l">
              <a:spcBef>
                <a:spcPts val="0"/>
              </a:spcBef>
              <a:spcAft>
                <a:spcPts val="0"/>
              </a:spcAft>
              <a:buNone/>
            </a:pPr>
            <a:r>
              <a:rPr lang="en"/>
              <a:t>Especially for people in coastal area, with a map showing the distribution of salinity of drinking water, they can find the nearest safe drinking water. Here safe means water with safe salinity.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researchers and government that are caring about problems brought by climate change, our product can also be a great help. Researchers will get a direct visualization of data from our product. They can get a macro idea of data on each area. If they want to study climate-related topics, our product will give supporting data and corresponding map visualization for them. For governments, the product is also a good way to inspect the health-level of certain communities.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875273a841_2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875273a841_2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our mobile app’s purpose is to help people in Bangladesh find safe water. But </a:t>
            </a:r>
            <a:r>
              <a:rPr lang="en"/>
              <a:t>chances are that people who concern about water safety are too poor to afford those kind of thing. </a:t>
            </a:r>
            <a:r>
              <a:rPr lang="en"/>
              <a:t>Therefore, we want to make sure they have access to smart phone and internet connection.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thing we want to confirm is that they do reply on well as their main water resource in daily life and some of them become sick due to high water salinity. This will make sure our product would be useful for them. Meanwhile, we are curious how they recognize the water salinity problem and have they tried to solve the problem. We can imagine that they might have been aware of the problem and they would go to some particular water sources known for its relatively low water salinity. If our assumption is true, then our approach of helping them find safe drinking water is exactly what they need.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Business Model:</a:t>
            </a:r>
            <a:endParaRPr sz="3500"/>
          </a:p>
          <a:p>
            <a:pPr indent="0" lvl="0" marL="0" rtl="0" algn="l">
              <a:spcBef>
                <a:spcPts val="0"/>
              </a:spcBef>
              <a:spcAft>
                <a:spcPts val="0"/>
              </a:spcAft>
              <a:buNone/>
            </a:pPr>
            <a:r>
              <a:rPr lang="en" sz="3500"/>
              <a:t>Salinity and Climate Map</a:t>
            </a:r>
            <a:endParaRPr sz="3500"/>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Chenhao Li, Haoxuan Zhu, Jiaxi Zhou, Yiming Shi, Yongwei Yuan</a:t>
            </a:r>
            <a:endParaRPr/>
          </a:p>
          <a:p>
            <a:pPr indent="0" lvl="0" marL="0" rtl="0" algn="ctr">
              <a:spcBef>
                <a:spcPts val="0"/>
              </a:spcBef>
              <a:spcAft>
                <a:spcPts val="0"/>
              </a:spcAft>
              <a:buNone/>
            </a:pPr>
            <a:r>
              <a:rPr lang="en"/>
              <a:t>Shanghai Jiao Tong University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Interview with Researchers</a:t>
            </a:r>
            <a:endParaRPr/>
          </a:p>
        </p:txBody>
      </p:sp>
      <p:sp>
        <p:nvSpPr>
          <p:cNvPr id="155" name="Google Shape;155;p22"/>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Assumption:</a:t>
            </a:r>
            <a:endParaRPr/>
          </a:p>
          <a:p>
            <a:pPr indent="-311150" lvl="0" marL="457200" rtl="0" algn="l">
              <a:spcBef>
                <a:spcPts val="1600"/>
              </a:spcBef>
              <a:spcAft>
                <a:spcPts val="0"/>
              </a:spcAft>
              <a:buSzPts val="1300"/>
              <a:buChar char="●"/>
            </a:pPr>
            <a:r>
              <a:rPr lang="en"/>
              <a:t>Suffer from data </a:t>
            </a:r>
            <a:r>
              <a:rPr lang="en"/>
              <a:t>analysis and </a:t>
            </a:r>
            <a:r>
              <a:rPr lang="en"/>
              <a:t>visualization</a:t>
            </a:r>
            <a:endParaRPr/>
          </a:p>
          <a:p>
            <a:pPr indent="-311150" lvl="0" marL="457200" rtl="0" algn="l">
              <a:spcBef>
                <a:spcPts val="0"/>
              </a:spcBef>
              <a:spcAft>
                <a:spcPts val="0"/>
              </a:spcAft>
              <a:buSzPts val="1300"/>
              <a:buChar char="●"/>
            </a:pPr>
            <a:r>
              <a:rPr lang="en"/>
              <a:t>High frequency of usage of climate change related data</a:t>
            </a:r>
            <a:endParaRPr/>
          </a:p>
          <a:p>
            <a:pPr indent="0" lvl="0" marL="457200" rtl="0" algn="l">
              <a:spcBef>
                <a:spcPts val="1600"/>
              </a:spcBef>
              <a:spcAft>
                <a:spcPts val="1600"/>
              </a:spcAft>
              <a:buNone/>
            </a:pPr>
            <a:r>
              <a:t/>
            </a:r>
            <a:endParaRPr/>
          </a:p>
        </p:txBody>
      </p:sp>
      <p:sp>
        <p:nvSpPr>
          <p:cNvPr id="156" name="Google Shape;156;p22"/>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Arial"/>
                <a:ea typeface="Arial"/>
                <a:cs typeface="Arial"/>
                <a:sym typeface="Arial"/>
              </a:rPr>
              <a:t>Perception of the data visualization:</a:t>
            </a:r>
            <a:endParaRPr sz="1100">
              <a:latin typeface="Arial"/>
              <a:ea typeface="Arial"/>
              <a:cs typeface="Arial"/>
              <a:sym typeface="Arial"/>
            </a:endParaRPr>
          </a:p>
          <a:p>
            <a:pPr indent="-298450" lvl="0" marL="457200" rtl="0" algn="l">
              <a:spcBef>
                <a:spcPts val="1600"/>
              </a:spcBef>
              <a:spcAft>
                <a:spcPts val="0"/>
              </a:spcAft>
              <a:buSzPts val="1100"/>
              <a:buFont typeface="Arial"/>
              <a:buChar char="●"/>
            </a:pPr>
            <a:r>
              <a:rPr lang="en" sz="1100">
                <a:latin typeface="Arial"/>
                <a:ea typeface="Arial"/>
                <a:cs typeface="Arial"/>
                <a:sym typeface="Arial"/>
              </a:rPr>
              <a:t>Have they thought about using data visualization to gain insight from data</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What kind of tools they have </a:t>
            </a:r>
            <a:r>
              <a:rPr lang="en" sz="1100">
                <a:latin typeface="Arial"/>
                <a:ea typeface="Arial"/>
                <a:cs typeface="Arial"/>
                <a:sym typeface="Arial"/>
              </a:rPr>
              <a:t>used</a:t>
            </a:r>
            <a:endParaRPr sz="1100">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&amp; 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 for Listening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Case</a:t>
            </a:r>
            <a:endParaRPr/>
          </a:p>
        </p:txBody>
      </p:sp>
      <p:sp>
        <p:nvSpPr>
          <p:cNvPr id="93" name="Google Shape;93;p14"/>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What is the problem?</a:t>
            </a:r>
            <a:endParaRPr/>
          </a:p>
          <a:p>
            <a:pPr indent="-311150" lvl="0" marL="457200" rtl="0" algn="l">
              <a:spcBef>
                <a:spcPts val="0"/>
              </a:spcBef>
              <a:spcAft>
                <a:spcPts val="0"/>
              </a:spcAft>
              <a:buSzPts val="1300"/>
              <a:buChar char="●"/>
            </a:pPr>
            <a:r>
              <a:rPr lang="en"/>
              <a:t>How we address it?</a:t>
            </a:r>
            <a:endParaRPr/>
          </a:p>
          <a:p>
            <a:pPr indent="-311150" lvl="0" marL="457200" rtl="0" algn="l">
              <a:spcBef>
                <a:spcPts val="0"/>
              </a:spcBef>
              <a:spcAft>
                <a:spcPts val="0"/>
              </a:spcAft>
              <a:buSzPts val="1300"/>
              <a:buChar char="●"/>
            </a:pPr>
            <a:r>
              <a:rPr lang="en"/>
              <a:t>How customer would benefit?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the problem?</a:t>
            </a:r>
            <a:endParaRPr/>
          </a:p>
        </p:txBody>
      </p:sp>
      <p:pic>
        <p:nvPicPr>
          <p:cNvPr id="100" name="Google Shape;100;p15"/>
          <p:cNvPicPr preferRelativeResize="0"/>
          <p:nvPr/>
        </p:nvPicPr>
        <p:blipFill>
          <a:blip r:embed="rId3">
            <a:alphaModFix/>
          </a:blip>
          <a:stretch>
            <a:fillRect/>
          </a:stretch>
        </p:blipFill>
        <p:spPr>
          <a:xfrm>
            <a:off x="301763" y="2042775"/>
            <a:ext cx="5191125" cy="2667000"/>
          </a:xfrm>
          <a:prstGeom prst="rect">
            <a:avLst/>
          </a:prstGeom>
          <a:noFill/>
          <a:ln>
            <a:noFill/>
          </a:ln>
        </p:spPr>
      </p:pic>
      <p:pic>
        <p:nvPicPr>
          <p:cNvPr id="101" name="Google Shape;101;p15"/>
          <p:cNvPicPr preferRelativeResize="0"/>
          <p:nvPr/>
        </p:nvPicPr>
        <p:blipFill>
          <a:blip r:embed="rId4">
            <a:alphaModFix/>
          </a:blip>
          <a:stretch>
            <a:fillRect/>
          </a:stretch>
        </p:blipFill>
        <p:spPr>
          <a:xfrm>
            <a:off x="5674913" y="2260138"/>
            <a:ext cx="3346312" cy="223228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we address it?</a:t>
            </a:r>
            <a:endParaRPr/>
          </a:p>
        </p:txBody>
      </p:sp>
      <p:pic>
        <p:nvPicPr>
          <p:cNvPr descr="Visualizing the spread of current fires with CARTO VL | CARTO Blog" id="107" name="Google Shape;107;p16"/>
          <p:cNvPicPr preferRelativeResize="0"/>
          <p:nvPr/>
        </p:nvPicPr>
        <p:blipFill>
          <a:blip r:embed="rId3">
            <a:alphaModFix/>
          </a:blip>
          <a:stretch>
            <a:fillRect/>
          </a:stretch>
        </p:blipFill>
        <p:spPr>
          <a:xfrm>
            <a:off x="1441050" y="1853850"/>
            <a:ext cx="6265200" cy="2845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customer would benefit?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13" name="Google Shape;113;p17"/>
          <p:cNvPicPr preferRelativeResize="0"/>
          <p:nvPr/>
        </p:nvPicPr>
        <p:blipFill>
          <a:blip r:embed="rId3">
            <a:alphaModFix/>
          </a:blip>
          <a:stretch>
            <a:fillRect/>
          </a:stretch>
        </p:blipFill>
        <p:spPr>
          <a:xfrm>
            <a:off x="642650" y="2200375"/>
            <a:ext cx="3345300" cy="2427199"/>
          </a:xfrm>
          <a:prstGeom prst="rect">
            <a:avLst/>
          </a:prstGeom>
          <a:noFill/>
          <a:ln>
            <a:noFill/>
          </a:ln>
        </p:spPr>
      </p:pic>
      <p:pic>
        <p:nvPicPr>
          <p:cNvPr id="114" name="Google Shape;114;p17"/>
          <p:cNvPicPr preferRelativeResize="0"/>
          <p:nvPr/>
        </p:nvPicPr>
        <p:blipFill>
          <a:blip r:embed="rId4">
            <a:alphaModFix/>
          </a:blip>
          <a:stretch>
            <a:fillRect/>
          </a:stretch>
        </p:blipFill>
        <p:spPr>
          <a:xfrm>
            <a:off x="4118650" y="2200375"/>
            <a:ext cx="4601599" cy="2427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Model Canvas</a:t>
            </a:r>
            <a:endParaRPr/>
          </a:p>
        </p:txBody>
      </p:sp>
      <p:sp>
        <p:nvSpPr>
          <p:cNvPr id="120" name="Google Shape;120;p18"/>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8"/>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Overview</a:t>
            </a:r>
            <a:endParaRPr/>
          </a:p>
          <a:p>
            <a:pPr indent="-311150" lvl="0" marL="457200" rtl="0" algn="l">
              <a:spcBef>
                <a:spcPts val="0"/>
              </a:spcBef>
              <a:spcAft>
                <a:spcPts val="0"/>
              </a:spcAft>
              <a:buSzPts val="1300"/>
              <a:buChar char="●"/>
            </a:pPr>
            <a:r>
              <a:rPr lang="en"/>
              <a:t>Value Proposition</a:t>
            </a:r>
            <a:endParaRPr/>
          </a:p>
          <a:p>
            <a:pPr indent="-311150" lvl="0" marL="457200" rtl="0" algn="l">
              <a:spcBef>
                <a:spcPts val="0"/>
              </a:spcBef>
              <a:spcAft>
                <a:spcPts val="0"/>
              </a:spcAft>
              <a:buSzPts val="1300"/>
              <a:buChar char="●"/>
            </a:pPr>
            <a:r>
              <a:rPr lang="en"/>
              <a:t>Customer Segment</a:t>
            </a:r>
            <a:endParaRPr/>
          </a:p>
          <a:p>
            <a:pPr indent="-311150" lvl="0" marL="457200" rtl="0" algn="l">
              <a:spcBef>
                <a:spcPts val="0"/>
              </a:spcBef>
              <a:spcAft>
                <a:spcPts val="0"/>
              </a:spcAft>
              <a:buSzPts val="1300"/>
              <a:buChar char="●"/>
            </a:pPr>
            <a:r>
              <a:rPr lang="en"/>
              <a:t>Revenue Resources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5" name="Shape 125"/>
        <p:cNvGrpSpPr/>
        <p:nvPr/>
      </p:nvGrpSpPr>
      <p:grpSpPr>
        <a:xfrm>
          <a:off x="0" y="0"/>
          <a:ext cx="0" cy="0"/>
          <a:chOff x="0" y="0"/>
          <a:chExt cx="0" cy="0"/>
        </a:xfrm>
      </p:grpSpPr>
      <p:sp>
        <p:nvSpPr>
          <p:cNvPr id="126" name="Google Shape;126;p19"/>
          <p:cNvSpPr txBox="1"/>
          <p:nvPr/>
        </p:nvSpPr>
        <p:spPr>
          <a:xfrm>
            <a:off x="3607350" y="432700"/>
            <a:ext cx="1735500" cy="31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Help people find safer water </a:t>
            </a:r>
            <a:r>
              <a:rPr lang="en">
                <a:latin typeface="Lato"/>
                <a:ea typeface="Lato"/>
                <a:cs typeface="Lato"/>
                <a:sym typeface="Lato"/>
              </a:rPr>
              <a:t>in a convenient way</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Give researcher a better insight of the data</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127" name="Google Shape;127;p19"/>
          <p:cNvSpPr txBox="1"/>
          <p:nvPr/>
        </p:nvSpPr>
        <p:spPr>
          <a:xfrm>
            <a:off x="5342850" y="2131500"/>
            <a:ext cx="1735500" cy="72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Mobile App</a:t>
            </a:r>
            <a:endParaRPr>
              <a:latin typeface="Lato"/>
              <a:ea typeface="Lato"/>
              <a:cs typeface="Lato"/>
              <a:sym typeface="Lato"/>
            </a:endParaRPr>
          </a:p>
        </p:txBody>
      </p:sp>
      <p:sp>
        <p:nvSpPr>
          <p:cNvPr id="128" name="Google Shape;128;p19"/>
          <p:cNvSpPr txBox="1"/>
          <p:nvPr/>
        </p:nvSpPr>
        <p:spPr>
          <a:xfrm>
            <a:off x="7345900" y="503000"/>
            <a:ext cx="1735500" cy="72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People who may suffer from water salinity</a:t>
            </a:r>
            <a:endParaRPr>
              <a:latin typeface="Lato"/>
              <a:ea typeface="Lato"/>
              <a:cs typeface="Lato"/>
              <a:sym typeface="Lato"/>
            </a:endParaRPr>
          </a:p>
        </p:txBody>
      </p:sp>
      <p:sp>
        <p:nvSpPr>
          <p:cNvPr id="129" name="Google Shape;129;p19"/>
          <p:cNvSpPr txBox="1"/>
          <p:nvPr/>
        </p:nvSpPr>
        <p:spPr>
          <a:xfrm>
            <a:off x="7345900" y="1372325"/>
            <a:ext cx="1735500" cy="14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Researchers who study the effect of climate change on wellness of ordinary people</a:t>
            </a:r>
            <a:endParaRPr>
              <a:latin typeface="Lato"/>
              <a:ea typeface="Lato"/>
              <a:cs typeface="Lato"/>
              <a:sym typeface="Lato"/>
            </a:endParaRPr>
          </a:p>
        </p:txBody>
      </p:sp>
      <p:sp>
        <p:nvSpPr>
          <p:cNvPr id="130" name="Google Shape;130;p19"/>
          <p:cNvSpPr txBox="1"/>
          <p:nvPr/>
        </p:nvSpPr>
        <p:spPr>
          <a:xfrm>
            <a:off x="0" y="503000"/>
            <a:ext cx="1735500" cy="219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GIS Framework Vendor</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Public weather data sources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Database and cloud service provider</a:t>
            </a:r>
            <a:endParaRPr>
              <a:latin typeface="Lato"/>
              <a:ea typeface="Lato"/>
              <a:cs typeface="Lato"/>
              <a:sym typeface="Lato"/>
            </a:endParaRPr>
          </a:p>
        </p:txBody>
      </p:sp>
      <p:sp>
        <p:nvSpPr>
          <p:cNvPr id="131" name="Google Shape;131;p19"/>
          <p:cNvSpPr txBox="1"/>
          <p:nvPr/>
        </p:nvSpPr>
        <p:spPr>
          <a:xfrm>
            <a:off x="1803675" y="2293250"/>
            <a:ext cx="1735500" cy="13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GIS Framework</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Public weather information</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Cloud storage</a:t>
            </a:r>
            <a:endParaRPr>
              <a:latin typeface="Lato"/>
              <a:ea typeface="Lato"/>
              <a:cs typeface="Lato"/>
              <a:sym typeface="Lato"/>
            </a:endParaRPr>
          </a:p>
        </p:txBody>
      </p:sp>
      <p:sp>
        <p:nvSpPr>
          <p:cNvPr id="132" name="Google Shape;132;p19"/>
          <p:cNvSpPr txBox="1"/>
          <p:nvPr/>
        </p:nvSpPr>
        <p:spPr>
          <a:xfrm>
            <a:off x="1803675" y="432700"/>
            <a:ext cx="1735500" cy="13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Development</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Maintenance</a:t>
            </a:r>
            <a:endParaRPr>
              <a:latin typeface="Lato"/>
              <a:ea typeface="Lato"/>
              <a:cs typeface="Lato"/>
              <a:sym typeface="Lato"/>
            </a:endParaRPr>
          </a:p>
        </p:txBody>
      </p:sp>
      <p:sp>
        <p:nvSpPr>
          <p:cNvPr id="133" name="Google Shape;133;p19"/>
          <p:cNvSpPr txBox="1"/>
          <p:nvPr/>
        </p:nvSpPr>
        <p:spPr>
          <a:xfrm>
            <a:off x="5411025" y="432700"/>
            <a:ext cx="1735500" cy="13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Feedback and Improvement</a:t>
            </a:r>
            <a:endParaRPr>
              <a:latin typeface="Lato"/>
              <a:ea typeface="Lato"/>
              <a:cs typeface="Lato"/>
              <a:sym typeface="Lato"/>
            </a:endParaRPr>
          </a:p>
        </p:txBody>
      </p:sp>
      <p:sp>
        <p:nvSpPr>
          <p:cNvPr id="134" name="Google Shape;134;p19"/>
          <p:cNvSpPr txBox="1"/>
          <p:nvPr/>
        </p:nvSpPr>
        <p:spPr>
          <a:xfrm>
            <a:off x="0" y="4050800"/>
            <a:ext cx="4448700" cy="12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MVP stage: free</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Potential cost: Advanced GIS functions and scalable cloud service</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135" name="Google Shape;135;p19"/>
          <p:cNvSpPr txBox="1"/>
          <p:nvPr/>
        </p:nvSpPr>
        <p:spPr>
          <a:xfrm>
            <a:off x="4515925" y="4005975"/>
            <a:ext cx="4448700" cy="9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Funds from governments, researchers and NGO</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Value Proposition &amp; Customer Segments</a:t>
            </a:r>
            <a:endParaRPr/>
          </a:p>
        </p:txBody>
      </p:sp>
      <p:sp>
        <p:nvSpPr>
          <p:cNvPr id="141" name="Google Shape;141;p20"/>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Ordinary peopl</a:t>
            </a:r>
            <a:r>
              <a:rPr lang="en"/>
              <a:t>e</a:t>
            </a:r>
            <a:endParaRPr/>
          </a:p>
          <a:p>
            <a:pPr indent="-311150" lvl="0" marL="457200" rtl="0" algn="l">
              <a:spcBef>
                <a:spcPts val="1600"/>
              </a:spcBef>
              <a:spcAft>
                <a:spcPts val="0"/>
              </a:spcAft>
              <a:buSzPts val="1300"/>
              <a:buChar char="●"/>
            </a:pPr>
            <a:r>
              <a:rPr lang="en"/>
              <a:t>Help people be aware of salinity of drinking water</a:t>
            </a:r>
            <a:endParaRPr/>
          </a:p>
          <a:p>
            <a:pPr indent="-311150" lvl="0" marL="457200" rtl="0" algn="l">
              <a:spcBef>
                <a:spcPts val="0"/>
              </a:spcBef>
              <a:spcAft>
                <a:spcPts val="0"/>
              </a:spcAft>
              <a:buSzPts val="1300"/>
              <a:buChar char="●"/>
            </a:pPr>
            <a:r>
              <a:rPr lang="en"/>
              <a:t>Help people find the nearest safe drinking water</a:t>
            </a:r>
            <a:endParaRPr/>
          </a:p>
        </p:txBody>
      </p:sp>
      <p:sp>
        <p:nvSpPr>
          <p:cNvPr id="142" name="Google Shape;142;p20"/>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Researchers &amp; Government</a:t>
            </a:r>
            <a:endParaRPr/>
          </a:p>
          <a:p>
            <a:pPr indent="-311150" lvl="0" marL="457200" rtl="0" algn="l">
              <a:spcBef>
                <a:spcPts val="1600"/>
              </a:spcBef>
              <a:spcAft>
                <a:spcPts val="0"/>
              </a:spcAft>
              <a:buSzPts val="1300"/>
              <a:buChar char="●"/>
            </a:pPr>
            <a:r>
              <a:rPr lang="en"/>
              <a:t>Provide a direct way to visualize data</a:t>
            </a:r>
            <a:endParaRPr/>
          </a:p>
          <a:p>
            <a:pPr indent="-311150" lvl="0" marL="457200" rtl="0" algn="l">
              <a:spcBef>
                <a:spcPts val="0"/>
              </a:spcBef>
              <a:spcAft>
                <a:spcPts val="0"/>
              </a:spcAft>
              <a:buSzPts val="1300"/>
              <a:buChar char="●"/>
            </a:pPr>
            <a:r>
              <a:rPr lang="en"/>
              <a:t>Get general idea of data about a certain area</a:t>
            </a:r>
            <a:endParaRPr/>
          </a:p>
          <a:p>
            <a:pPr indent="-311150" lvl="0" marL="457200" rtl="0" algn="l">
              <a:spcBef>
                <a:spcPts val="0"/>
              </a:spcBef>
              <a:spcAft>
                <a:spcPts val="0"/>
              </a:spcAft>
              <a:buSzPts val="1300"/>
              <a:buChar char="●"/>
            </a:pPr>
            <a:r>
              <a:rPr lang="en"/>
              <a:t>Help research on climate-related topics</a:t>
            </a:r>
            <a:endParaRPr/>
          </a:p>
          <a:p>
            <a:pPr indent="-311150" lvl="0" marL="457200" rtl="0" algn="l">
              <a:spcBef>
                <a:spcPts val="0"/>
              </a:spcBef>
              <a:spcAft>
                <a:spcPts val="0"/>
              </a:spcAft>
              <a:buSzPts val="1300"/>
              <a:buChar char="●"/>
            </a:pPr>
            <a:r>
              <a:rPr lang="en"/>
              <a:t>Give a convenient way to inspect health problem of communities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Interview with People in Bangladesh</a:t>
            </a:r>
            <a:endParaRPr/>
          </a:p>
        </p:txBody>
      </p:sp>
      <p:sp>
        <p:nvSpPr>
          <p:cNvPr id="148" name="Google Shape;148;p21"/>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Assumption:</a:t>
            </a:r>
            <a:endParaRPr/>
          </a:p>
          <a:p>
            <a:pPr indent="-311150" lvl="0" marL="457200" rtl="0" algn="l">
              <a:spcBef>
                <a:spcPts val="1600"/>
              </a:spcBef>
              <a:spcAft>
                <a:spcPts val="0"/>
              </a:spcAft>
              <a:buSzPts val="1300"/>
              <a:buChar char="●"/>
            </a:pPr>
            <a:r>
              <a:rPr lang="en"/>
              <a:t>Have access to smart phone and internet connection</a:t>
            </a:r>
            <a:endParaRPr/>
          </a:p>
          <a:p>
            <a:pPr indent="-311150" lvl="0" marL="457200" rtl="0" algn="l">
              <a:spcBef>
                <a:spcPts val="0"/>
              </a:spcBef>
              <a:spcAft>
                <a:spcPts val="0"/>
              </a:spcAft>
              <a:buSzPts val="1300"/>
              <a:buChar char="●"/>
            </a:pPr>
            <a:r>
              <a:rPr lang="en"/>
              <a:t>Heavily rely on well as water resource</a:t>
            </a:r>
            <a:endParaRPr/>
          </a:p>
          <a:p>
            <a:pPr indent="-311150" lvl="0" marL="457200" rtl="0" algn="l">
              <a:spcBef>
                <a:spcPts val="0"/>
              </a:spcBef>
              <a:spcAft>
                <a:spcPts val="0"/>
              </a:spcAft>
              <a:buSzPts val="1300"/>
              <a:buChar char="●"/>
            </a:pPr>
            <a:r>
              <a:rPr lang="en"/>
              <a:t>Suffer from water salinity</a:t>
            </a:r>
            <a:endParaRPr/>
          </a:p>
        </p:txBody>
      </p:sp>
      <p:sp>
        <p:nvSpPr>
          <p:cNvPr id="149" name="Google Shape;149;p21"/>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Arial"/>
                <a:ea typeface="Arial"/>
                <a:cs typeface="Arial"/>
                <a:sym typeface="Arial"/>
              </a:rPr>
              <a:t>Perception of the salinity problem:</a:t>
            </a:r>
            <a:endParaRPr sz="1100">
              <a:latin typeface="Arial"/>
              <a:ea typeface="Arial"/>
              <a:cs typeface="Arial"/>
              <a:sym typeface="Arial"/>
            </a:endParaRPr>
          </a:p>
          <a:p>
            <a:pPr indent="-298450" lvl="0" marL="457200" rtl="0" algn="l">
              <a:spcBef>
                <a:spcPts val="1600"/>
              </a:spcBef>
              <a:spcAft>
                <a:spcPts val="0"/>
              </a:spcAft>
              <a:buSzPts val="1100"/>
              <a:buFont typeface="Arial"/>
              <a:buChar char="●"/>
            </a:pPr>
            <a:r>
              <a:rPr lang="en" sz="1100">
                <a:latin typeface="Arial"/>
                <a:ea typeface="Arial"/>
                <a:cs typeface="Arial"/>
                <a:sym typeface="Arial"/>
              </a:rPr>
              <a:t>Are they aware of the problem</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Have they tried to solve the problem</a:t>
            </a:r>
            <a:endParaRPr sz="11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